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75" r:id="rId3"/>
    <p:sldId id="274" r:id="rId4"/>
    <p:sldId id="283" r:id="rId5"/>
    <p:sldId id="276" r:id="rId6"/>
  </p:sldIdLst>
  <p:sldSz cx="24384000" cy="13716000"/>
  <p:notesSz cx="6858000" cy="9144000"/>
  <p:custDataLst>
    <p:tags r:id="rId9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0066"/>
    <a:srgbClr val="3333FF"/>
    <a:srgbClr val="0000CC"/>
    <a:srgbClr val="0066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857EE-59C2-4BEC-B1D3-45AC7EFEEA3F}" v="222" dt="2021-10-02T13:40:24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 varScale="1">
        <p:scale>
          <a:sx n="33" d="100"/>
          <a:sy n="33" d="100"/>
        </p:scale>
        <p:origin x="88" y="7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 Thi Tuyet Nhung" userId="9ead0373-2a6c-4ac9-b6c5-160bbc90f1b0" providerId="ADAL" clId="{9B7857EE-59C2-4BEC-B1D3-45AC7EFEEA3F}"/>
    <pc:docChg chg="modSld">
      <pc:chgData name="Le Thi Tuyet Nhung" userId="9ead0373-2a6c-4ac9-b6c5-160bbc90f1b0" providerId="ADAL" clId="{9B7857EE-59C2-4BEC-B1D3-45AC7EFEEA3F}" dt="2021-10-02T13:40:24.674" v="218" actId="20577"/>
      <pc:docMkLst>
        <pc:docMk/>
      </pc:docMkLst>
      <pc:sldChg chg="delSp modSp modAnim">
        <pc:chgData name="Le Thi Tuyet Nhung" userId="9ead0373-2a6c-4ac9-b6c5-160bbc90f1b0" providerId="ADAL" clId="{9B7857EE-59C2-4BEC-B1D3-45AC7EFEEA3F}" dt="2021-10-02T13:31:59.739" v="169" actId="478"/>
        <pc:sldMkLst>
          <pc:docMk/>
          <pc:sldMk cId="0" sldId="274"/>
        </pc:sldMkLst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62" creationId="{894DB38D-6229-4891-B6B3-6C126342D735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63" creationId="{18B089ED-554A-4DA9-B1EA-3A3843C60A91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66" creationId="{AB3495D3-863F-4A00-90D9-F99596609F90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67" creationId="{BCFB8289-A3AA-4BC2-9E1D-FC6F56A759EE}"/>
          </ac:spMkLst>
        </pc:spChg>
        <pc:spChg chg="del">
          <ac:chgData name="Le Thi Tuyet Nhung" userId="9ead0373-2a6c-4ac9-b6c5-160bbc90f1b0" providerId="ADAL" clId="{9B7857EE-59C2-4BEC-B1D3-45AC7EFEEA3F}" dt="2021-10-02T13:31:56.079" v="168" actId="478"/>
          <ac:spMkLst>
            <pc:docMk/>
            <pc:sldMk cId="0" sldId="274"/>
            <ac:spMk id="69669" creationId="{16AC0D30-DDE1-49EB-B917-04B5512F821F}"/>
          </ac:spMkLst>
        </pc:spChg>
        <pc:spChg chg="del">
          <ac:chgData name="Le Thi Tuyet Nhung" userId="9ead0373-2a6c-4ac9-b6c5-160bbc90f1b0" providerId="ADAL" clId="{9B7857EE-59C2-4BEC-B1D3-45AC7EFEEA3F}" dt="2021-10-02T13:31:59.739" v="169" actId="478"/>
          <ac:spMkLst>
            <pc:docMk/>
            <pc:sldMk cId="0" sldId="274"/>
            <ac:spMk id="69673" creationId="{C15B94A9-E7E0-40DE-9033-574B074E3549}"/>
          </ac:spMkLst>
        </pc:spChg>
        <pc:spChg chg="del">
          <ac:chgData name="Le Thi Tuyet Nhung" userId="9ead0373-2a6c-4ac9-b6c5-160bbc90f1b0" providerId="ADAL" clId="{9B7857EE-59C2-4BEC-B1D3-45AC7EFEEA3F}" dt="2021-10-02T13:31:59.739" v="169" actId="478"/>
          <ac:spMkLst>
            <pc:docMk/>
            <pc:sldMk cId="0" sldId="274"/>
            <ac:spMk id="69674" creationId="{7B51B900-233C-4749-B100-F0390E43F2AA}"/>
          </ac:spMkLst>
        </pc:spChg>
        <pc:spChg chg="del">
          <ac:chgData name="Le Thi Tuyet Nhung" userId="9ead0373-2a6c-4ac9-b6c5-160bbc90f1b0" providerId="ADAL" clId="{9B7857EE-59C2-4BEC-B1D3-45AC7EFEEA3F}" dt="2021-10-02T13:31:59.739" v="169" actId="478"/>
          <ac:spMkLst>
            <pc:docMk/>
            <pc:sldMk cId="0" sldId="274"/>
            <ac:spMk id="69675" creationId="{0EBFA50B-828E-4502-8656-EC110EE8E149}"/>
          </ac:spMkLst>
        </pc:spChg>
        <pc:spChg chg="mod">
          <ac:chgData name="Le Thi Tuyet Nhung" userId="9ead0373-2a6c-4ac9-b6c5-160bbc90f1b0" providerId="ADAL" clId="{9B7857EE-59C2-4BEC-B1D3-45AC7EFEEA3F}" dt="2021-10-02T13:31:16.070" v="162" actId="14100"/>
          <ac:spMkLst>
            <pc:docMk/>
            <pc:sldMk cId="0" sldId="274"/>
            <ac:spMk id="69677" creationId="{84CC75D1-4783-40AA-908C-7F641B07B41D}"/>
          </ac:spMkLst>
        </pc:spChg>
        <pc:spChg chg="mod">
          <ac:chgData name="Le Thi Tuyet Nhung" userId="9ead0373-2a6c-4ac9-b6c5-160bbc90f1b0" providerId="ADAL" clId="{9B7857EE-59C2-4BEC-B1D3-45AC7EFEEA3F}" dt="2021-10-02T13:31:30.322" v="167" actId="20577"/>
          <ac:spMkLst>
            <pc:docMk/>
            <pc:sldMk cId="0" sldId="274"/>
            <ac:spMk id="69682" creationId="{AA5802EA-3383-40A8-A8A3-BEE390056C33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86" creationId="{03AEAD4F-6F04-4DFC-A5D7-CF6E5E2E0C94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87" creationId="{36861451-5F4B-40A6-BEFE-F2EA29235ED7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88" creationId="{91F5B1AF-A61F-4CF0-8167-A12659FC8400}"/>
          </ac:spMkLst>
        </pc:spChg>
        <pc:spChg chg="del mod">
          <ac:chgData name="Le Thi Tuyet Nhung" userId="9ead0373-2a6c-4ac9-b6c5-160bbc90f1b0" providerId="ADAL" clId="{9B7857EE-59C2-4BEC-B1D3-45AC7EFEEA3F}" dt="2021-10-02T13:27:42.624" v="50" actId="478"/>
          <ac:spMkLst>
            <pc:docMk/>
            <pc:sldMk cId="0" sldId="274"/>
            <ac:spMk id="69689" creationId="{9C4984F6-9358-4D10-B901-D771CFF9F759}"/>
          </ac:spMkLst>
        </pc:spChg>
        <pc:grpChg chg="del">
          <ac:chgData name="Le Thi Tuyet Nhung" userId="9ead0373-2a6c-4ac9-b6c5-160bbc90f1b0" providerId="ADAL" clId="{9B7857EE-59C2-4BEC-B1D3-45AC7EFEEA3F}" dt="2021-10-02T13:31:59.739" v="169" actId="478"/>
          <ac:grpSpMkLst>
            <pc:docMk/>
            <pc:sldMk cId="0" sldId="274"/>
            <ac:grpSpMk id="69670" creationId="{B6DAEC76-2A58-4F9A-B534-171C9AF4468B}"/>
          </ac:grpSpMkLst>
        </pc:grpChg>
      </pc:sldChg>
      <pc:sldChg chg="modSp">
        <pc:chgData name="Le Thi Tuyet Nhung" userId="9ead0373-2a6c-4ac9-b6c5-160bbc90f1b0" providerId="ADAL" clId="{9B7857EE-59C2-4BEC-B1D3-45AC7EFEEA3F}" dt="2021-10-02T13:40:24.674" v="218" actId="20577"/>
        <pc:sldMkLst>
          <pc:docMk/>
          <pc:sldMk cId="0" sldId="283"/>
        </pc:sldMkLst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3" creationId="{C74E6460-B573-4B00-A982-4ADCEBAFBEB9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4" creationId="{F9512C96-CA16-41B1-B0DB-BC61C82AE182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5" creationId="{E4197F7D-F98B-45B6-89F2-076F860D7369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6" creationId="{0319250E-5CCD-4C10-8D4D-8B65ECF4E856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7" creationId="{DFCF47A2-5B9E-4660-BAD4-9E64E4AC8292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8" creationId="{EBDBC11A-78B3-40C7-A969-7B6588E0380E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39" creationId="{8C7A0FA8-29B6-4FE7-A93C-0C3C135E326F}"/>
          </ac:spMkLst>
        </pc:spChg>
        <pc:spChg chg="mod">
          <ac:chgData name="Le Thi Tuyet Nhung" userId="9ead0373-2a6c-4ac9-b6c5-160bbc90f1b0" providerId="ADAL" clId="{9B7857EE-59C2-4BEC-B1D3-45AC7EFEEA3F}" dt="2021-10-02T13:36:11.035" v="200" actId="1037"/>
          <ac:spMkLst>
            <pc:docMk/>
            <pc:sldMk cId="0" sldId="283"/>
            <ac:spMk id="5140" creationId="{1E05A140-0AB8-487B-8B3C-603E5D382951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20" creationId="{C05CD30A-03FE-4DDC-B50D-D154DEAEBF92}"/>
          </ac:spMkLst>
        </pc:spChg>
        <pc:spChg chg="mod">
          <ac:chgData name="Le Thi Tuyet Nhung" userId="9ead0373-2a6c-4ac9-b6c5-160bbc90f1b0" providerId="ADAL" clId="{9B7857EE-59C2-4BEC-B1D3-45AC7EFEEA3F}" dt="2021-10-02T13:39:11.374" v="215" actId="20577"/>
          <ac:spMkLst>
            <pc:docMk/>
            <pc:sldMk cId="0" sldId="283"/>
            <ac:spMk id="86021" creationId="{D957239F-93D1-4848-8523-D3B5BBEA8553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24" creationId="{239EBE78-BFE7-46BB-A80F-D2FAA4A099C3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25" creationId="{80284A99-6BE3-4074-B0F0-F12B405BBA28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35" creationId="{03850E17-695B-4530-88BB-FD4E0C83A022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36" creationId="{82B88536-F523-4D23-9339-7A0AB231576B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37" creationId="{0EF53FB3-EF96-4463-AD85-DF0F0297920C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38" creationId="{404FA5FF-6AFA-48B5-A876-C3FA70CA6064}"/>
          </ac:spMkLst>
        </pc:spChg>
        <pc:spChg chg="mod">
          <ac:chgData name="Le Thi Tuyet Nhung" userId="9ead0373-2a6c-4ac9-b6c5-160bbc90f1b0" providerId="ADAL" clId="{9B7857EE-59C2-4BEC-B1D3-45AC7EFEEA3F}" dt="2021-10-02T13:38:18.955" v="203" actId="2711"/>
          <ac:spMkLst>
            <pc:docMk/>
            <pc:sldMk cId="0" sldId="283"/>
            <ac:spMk id="86039" creationId="{E0DB5D1B-830C-4E9C-B6C7-CC68827C1813}"/>
          </ac:spMkLst>
        </pc:spChg>
        <pc:spChg chg="mod">
          <ac:chgData name="Le Thi Tuyet Nhung" userId="9ead0373-2a6c-4ac9-b6c5-160bbc90f1b0" providerId="ADAL" clId="{9B7857EE-59C2-4BEC-B1D3-45AC7EFEEA3F}" dt="2021-10-02T13:40:24.674" v="218" actId="20577"/>
          <ac:spMkLst>
            <pc:docMk/>
            <pc:sldMk cId="0" sldId="283"/>
            <ac:spMk id="86040" creationId="{699AE4E0-307E-4BC3-9D19-E4FEDA8C6574}"/>
          </ac:spMkLst>
        </pc:spChg>
        <pc:grpChg chg="mod">
          <ac:chgData name="Le Thi Tuyet Nhung" userId="9ead0373-2a6c-4ac9-b6c5-160bbc90f1b0" providerId="ADAL" clId="{9B7857EE-59C2-4BEC-B1D3-45AC7EFEEA3F}" dt="2021-10-02T13:38:18.955" v="203" actId="2711"/>
          <ac:grpSpMkLst>
            <pc:docMk/>
            <pc:sldMk cId="0" sldId="283"/>
            <ac:grpSpMk id="86034" creationId="{53583C19-E2D7-4E98-AED8-0002923A92D0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02/10/2021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4345515" y="7372269"/>
            <a:ext cx="9065685" cy="933656"/>
            <a:chOff x="7483861" y="7543801"/>
            <a:chExt cx="9329066" cy="93377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7819740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SAI SỐ TUYỆT ĐỐI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797591" y="7646473"/>
                  <a:ext cx="659434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353261" y="6102325"/>
            <a:ext cx="6619539" cy="927236"/>
            <a:chOff x="7459670" y="7543799"/>
            <a:chExt cx="7675537" cy="927358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6142020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SỐ GẦN ĐÚNG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257333" cy="927358"/>
              <a:chOff x="7459669" y="7543800"/>
              <a:chExt cx="1257333" cy="927358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6" y="7640053"/>
                <a:ext cx="1247816" cy="831105"/>
                <a:chOff x="7469186" y="7640053"/>
                <a:chExt cx="1247816" cy="831105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27334" y="7426978"/>
                  <a:ext cx="731520" cy="1247816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768243" y="7640053"/>
                  <a:ext cx="423569" cy="8311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7166000" y="4648200"/>
            <a:ext cx="10580953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5</a:t>
            </a:r>
            <a:r>
              <a:rPr lang="vi-VN" sz="6599" b="1" dirty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599" b="1" dirty="0">
                <a:solidFill>
                  <a:schemeClr val="accent2">
                    <a:lumMod val="50000"/>
                  </a:schemeClr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SỐ GẦN ĐÚNG – SAI SỐ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512667" y="5763552"/>
            <a:ext cx="19013083" cy="4294848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46B0994-93A9-488C-A257-7A4D7D2051AA}"/>
              </a:ext>
            </a:extLst>
          </p:cNvPr>
          <p:cNvSpPr txBox="1"/>
          <p:nvPr/>
        </p:nvSpPr>
        <p:spPr>
          <a:xfrm>
            <a:off x="1949598" y="1817430"/>
            <a:ext cx="3857446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 </a:t>
            </a:r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LỚP 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15998CE-D79E-4136-8438-66F50B9380A5}"/>
              </a:ext>
            </a:extLst>
          </p:cNvPr>
          <p:cNvSpPr txBox="1"/>
          <p:nvPr/>
        </p:nvSpPr>
        <p:spPr>
          <a:xfrm>
            <a:off x="2590800" y="3200400"/>
            <a:ext cx="18288000" cy="132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altLang="en-US" sz="6000" b="1" dirty="0">
                <a:solidFill>
                  <a:srgbClr val="FF0000"/>
                </a:solidFill>
                <a:latin typeface="Times New Roman" pitchFamily="18" charset="0"/>
              </a:rPr>
              <a:t>Chương</a:t>
            </a:r>
            <a:r>
              <a:rPr lang="en-US" altLang="en-US" sz="6000" b="1" dirty="0">
                <a:solidFill>
                  <a:srgbClr val="FF0000"/>
                </a:solidFill>
                <a:latin typeface="Times New Roman" pitchFamily="18" charset="0"/>
              </a:rPr>
              <a:t> I:  MỆNH </a:t>
            </a:r>
            <a:r>
              <a:rPr lang="vi-VN" altLang="en-US" sz="6000" b="1" dirty="0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altLang="en-US" sz="6000" b="1" dirty="0">
                <a:solidFill>
                  <a:srgbClr val="FF0000"/>
                </a:solidFill>
                <a:latin typeface="Times New Roman" pitchFamily="18" charset="0"/>
              </a:rPr>
              <a:t>Ề – TẬP HỢP</a:t>
            </a:r>
            <a:endParaRPr lang="en-US" sz="6000" b="1" dirty="0">
              <a:solidFill>
                <a:srgbClr val="FF0000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36" name="Group 26">
            <a:extLst>
              <a:ext uri="{FF2B5EF4-FFF2-40B4-BE49-F238E27FC236}">
                <a16:creationId xmlns:a16="http://schemas.microsoft.com/office/drawing/2014/main" id="{359C5C24-9C1D-44EA-9299-FF3F205F40CB}"/>
              </a:ext>
            </a:extLst>
          </p:cNvPr>
          <p:cNvGrpSpPr/>
          <p:nvPr/>
        </p:nvGrpSpPr>
        <p:grpSpPr>
          <a:xfrm>
            <a:off x="4399947" y="8617815"/>
            <a:ext cx="10687653" cy="933656"/>
            <a:chOff x="7483861" y="7543801"/>
            <a:chExt cx="10640412" cy="93377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F73C95F-4A68-4FE4-9C0D-CF60CAD9DFD6}"/>
                </a:ext>
              </a:extLst>
            </p:cNvPr>
            <p:cNvSpPr txBox="1"/>
            <p:nvPr/>
          </p:nvSpPr>
          <p:spPr>
            <a:xfrm>
              <a:off x="8993187" y="7620003"/>
              <a:ext cx="9131086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QUY TRÒN SỐ GẦN ĐÚNG</a:t>
              </a:r>
            </a:p>
          </p:txBody>
        </p:sp>
        <p:grpSp>
          <p:nvGrpSpPr>
            <p:cNvPr id="38" name="Group 27">
              <a:extLst>
                <a:ext uri="{FF2B5EF4-FFF2-40B4-BE49-F238E27FC236}">
                  <a16:creationId xmlns:a16="http://schemas.microsoft.com/office/drawing/2014/main" id="{F7A9B886-BA91-4ACC-849A-257EF02D548D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39" name="Isosceles Triangle 44">
                <a:extLst>
                  <a:ext uri="{FF2B5EF4-FFF2-40B4-BE49-F238E27FC236}">
                    <a16:creationId xmlns:a16="http://schemas.microsoft.com/office/drawing/2014/main" id="{44D7B12D-E609-4B8B-9165-F6D92693CBE6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0" name="Group 29">
                <a:extLst>
                  <a:ext uri="{FF2B5EF4-FFF2-40B4-BE49-F238E27FC236}">
                    <a16:creationId xmlns:a16="http://schemas.microsoft.com/office/drawing/2014/main" id="{2858898A-1A2B-4078-AF8A-A0046FCD7DC9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41" name="Round Same Side Corner Rectangle 47">
                  <a:extLst>
                    <a:ext uri="{FF2B5EF4-FFF2-40B4-BE49-F238E27FC236}">
                      <a16:creationId xmlns:a16="http://schemas.microsoft.com/office/drawing/2014/main" id="{E787E81F-847F-46BF-8BAC-CB7B53DC33C0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6FC231D0-684C-4371-A1A5-B3665BF92535}"/>
                    </a:ext>
                  </a:extLst>
                </p:cNvPr>
                <p:cNvSpPr txBox="1"/>
                <p:nvPr/>
              </p:nvSpPr>
              <p:spPr>
                <a:xfrm>
                  <a:off x="7678695" y="7646473"/>
                  <a:ext cx="897225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4" grpId="0" animBg="1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>
            <a:extLst>
              <a:ext uri="{FF2B5EF4-FFF2-40B4-BE49-F238E27FC236}">
                <a16:creationId xmlns:a16="http://schemas.microsoft.com/office/drawing/2014/main" id="{456DB905-295C-4ACF-B4A3-4C11F7C2E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1" y="812800"/>
            <a:ext cx="1800225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bài:</a:t>
            </a:r>
            <a:r>
              <a:rPr lang="vi-VN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Hãy tính diện tích hình tròn bán kính r 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alt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6D885D22-C636-4E61-84B2-FC54A1FB6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1568867"/>
            <a:ext cx="8715376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: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2cm,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 ≈ 3,1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=&gt;d.t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ích S ≈ 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3,1.4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vi-VN" altLang="en-US" sz="4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vi-VN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≈  12,4cm</a:t>
            </a:r>
            <a:r>
              <a:rPr lang="vi-VN" altLang="en-US" sz="4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71" name="Rectangle 15">
            <a:extLst>
              <a:ext uri="{FF2B5EF4-FFF2-40B4-BE49-F238E27FC236}">
                <a16:creationId xmlns:a16="http://schemas.microsoft.com/office/drawing/2014/main" id="{63D31B2A-6868-4B7A-80C9-340BA3A29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1" y="5531267"/>
            <a:ext cx="1800225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vi-VN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Lời giải của bạn B:</a:t>
            </a:r>
          </a:p>
          <a:p>
            <a:pPr eaLnBrk="1" hangingPunct="1">
              <a:spcBef>
                <a:spcPct val="20000"/>
              </a:spcBef>
            </a:pP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2cm. 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  3,14</a:t>
            </a:r>
            <a:endParaRPr lang="vi-VN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vi-V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t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3,14.4)cm</a:t>
            </a:r>
            <a:r>
              <a:rPr lang="en-US" altLang="en-US" sz="4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S 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12,56cm</a:t>
            </a:r>
            <a:r>
              <a:rPr lang="en-US" altLang="en-US" sz="4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82" name="Rectangle 26">
            <a:extLst>
              <a:ext uri="{FF2B5EF4-FFF2-40B4-BE49-F238E27FC236}">
                <a16:creationId xmlns:a16="http://schemas.microsoft.com/office/drawing/2014/main" id="{A51C9FDD-612A-4A8F-B277-C3308514D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026" y="9147592"/>
            <a:ext cx="9144000" cy="1152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vi-VN" altLang="en-US" sz="4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Lời giải của bạn C</a:t>
            </a:r>
          </a:p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    Không thể biểu diễn  kết quả diện tích thành số thập phân hữu hạn 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kết quả đúng:d.tích :</a:t>
            </a:r>
            <a:r>
              <a:rPr lang="vi-VN" altLang="en-US" sz="4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4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</a:t>
            </a:r>
            <a:r>
              <a:rPr lang="en-US" altLang="en-US" sz="4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0691" name="Line 35">
            <a:extLst>
              <a:ext uri="{FF2B5EF4-FFF2-40B4-BE49-F238E27FC236}">
                <a16:creationId xmlns:a16="http://schemas.microsoft.com/office/drawing/2014/main" id="{91D88E5F-B2C2-4893-9EA0-DA183BE15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34877" y="2133600"/>
            <a:ext cx="73024" cy="1143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93" name="Rectangle 37">
            <a:extLst>
              <a:ext uri="{FF2B5EF4-FFF2-40B4-BE49-F238E27FC236}">
                <a16:creationId xmlns:a16="http://schemas.microsoft.com/office/drawing/2014/main" id="{DCCD8403-8B05-4E47-8A29-3EC488ADF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76" y="2794417"/>
            <a:ext cx="9001124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Nên 3,1.4 &lt; 3,14.4 &lt;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.4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95" name="Rectangle 39">
            <a:extLst>
              <a:ext uri="{FF2B5EF4-FFF2-40B4-BE49-F238E27FC236}">
                <a16:creationId xmlns:a16="http://schemas.microsoft.com/office/drawing/2014/main" id="{4AAF04C4-DCDE-4DF4-B3E4-CD63D861B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0926" y="3746917"/>
            <a:ext cx="9001124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&gt; 12,4  &lt;  12,56  &lt;  S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. 4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96" name="Line 40">
            <a:extLst>
              <a:ext uri="{FF2B5EF4-FFF2-40B4-BE49-F238E27FC236}">
                <a16:creationId xmlns:a16="http://schemas.microsoft.com/office/drawing/2014/main" id="{38979504-748B-4E54-8DCE-66372A1386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33450" y="4899441"/>
            <a:ext cx="0" cy="10064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97" name="Text Box 41">
            <a:extLst>
              <a:ext uri="{FF2B5EF4-FFF2-40B4-BE49-F238E27FC236}">
                <a16:creationId xmlns:a16="http://schemas.microsoft.com/office/drawing/2014/main" id="{05D693A2-6C3C-48A9-A3FB-ADC2B757E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0926" y="5905917"/>
            <a:ext cx="22320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BạnA</a:t>
            </a:r>
          </a:p>
        </p:txBody>
      </p:sp>
      <p:sp>
        <p:nvSpPr>
          <p:cNvPr id="70698" name="Line 42">
            <a:extLst>
              <a:ext uri="{FF2B5EF4-FFF2-40B4-BE49-F238E27FC236}">
                <a16:creationId xmlns:a16="http://schemas.microsoft.com/office/drawing/2014/main" id="{3952A0E6-CF8D-4D6D-BEFA-8BCDECE90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13176" y="4826418"/>
            <a:ext cx="0" cy="1006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99" name="Text Box 43">
            <a:extLst>
              <a:ext uri="{FF2B5EF4-FFF2-40B4-BE49-F238E27FC236}">
                <a16:creationId xmlns:a16="http://schemas.microsoft.com/office/drawing/2014/main" id="{49934540-6E66-4AE8-912A-D62B0DEFE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3676" y="5855117"/>
            <a:ext cx="21304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Bạn B</a:t>
            </a:r>
          </a:p>
        </p:txBody>
      </p:sp>
      <p:sp>
        <p:nvSpPr>
          <p:cNvPr id="70700" name="Line 44">
            <a:extLst>
              <a:ext uri="{FF2B5EF4-FFF2-40B4-BE49-F238E27FC236}">
                <a16:creationId xmlns:a16="http://schemas.microsoft.com/office/drawing/2014/main" id="{8CFE0991-75DD-4E05-AFF2-532655C25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03976" y="4826418"/>
            <a:ext cx="0" cy="1006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01" name="Text Box 45">
            <a:extLst>
              <a:ext uri="{FF2B5EF4-FFF2-40B4-BE49-F238E27FC236}">
                <a16:creationId xmlns:a16="http://schemas.microsoft.com/office/drawing/2014/main" id="{936BDC38-69A4-4AD7-8A94-9C1E9436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77" y="5832892"/>
            <a:ext cx="17395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Bạn C</a:t>
            </a:r>
          </a:p>
        </p:txBody>
      </p:sp>
      <p:sp>
        <p:nvSpPr>
          <p:cNvPr id="70703" name="AutoShape 47">
            <a:extLst>
              <a:ext uri="{FF2B5EF4-FFF2-40B4-BE49-F238E27FC236}">
                <a16:creationId xmlns:a16="http://schemas.microsoft.com/office/drawing/2014/main" id="{CF625576-C54D-41EB-BF7E-40159C8C5DBD}"/>
              </a:ext>
            </a:extLst>
          </p:cNvPr>
          <p:cNvSpPr>
            <a:spLocks/>
          </p:cNvSpPr>
          <p:nvPr/>
        </p:nvSpPr>
        <p:spPr bwMode="auto">
          <a:xfrm rot="16200000">
            <a:off x="16916799" y="4815305"/>
            <a:ext cx="2593181" cy="4124324"/>
          </a:xfrm>
          <a:prstGeom prst="leftBrace">
            <a:avLst>
              <a:gd name="adj1" fmla="val 31871"/>
              <a:gd name="adj2" fmla="val 53759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04" name="Line 48">
            <a:extLst>
              <a:ext uri="{FF2B5EF4-FFF2-40B4-BE49-F238E27FC236}">
                <a16:creationId xmlns:a16="http://schemas.microsoft.com/office/drawing/2014/main" id="{1016513A-308E-4254-8E4D-626A7749D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13400" y="7274341"/>
            <a:ext cx="0" cy="1006476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05" name="Text Box 49">
            <a:extLst>
              <a:ext uri="{FF2B5EF4-FFF2-40B4-BE49-F238E27FC236}">
                <a16:creationId xmlns:a16="http://schemas.microsoft.com/office/drawing/2014/main" id="{6CD7F37D-647F-4C50-8BC4-D3B6EF0E5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4327" y="8064918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S – 12,56</a:t>
            </a:r>
            <a:r>
              <a:rPr lang="en-US" altLang="en-US" sz="4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|</a:t>
            </a:r>
          </a:p>
        </p:txBody>
      </p:sp>
      <p:sp>
        <p:nvSpPr>
          <p:cNvPr id="70706" name="AutoShape 50">
            <a:extLst>
              <a:ext uri="{FF2B5EF4-FFF2-40B4-BE49-F238E27FC236}">
                <a16:creationId xmlns:a16="http://schemas.microsoft.com/office/drawing/2014/main" id="{174441A2-0815-4787-9F50-AF482BA1F5C9}"/>
              </a:ext>
            </a:extLst>
          </p:cNvPr>
          <p:cNvSpPr>
            <a:spLocks/>
          </p:cNvSpPr>
          <p:nvPr/>
        </p:nvSpPr>
        <p:spPr bwMode="auto">
          <a:xfrm rot="16200000">
            <a:off x="15430899" y="3637379"/>
            <a:ext cx="2593181" cy="6911976"/>
          </a:xfrm>
          <a:prstGeom prst="leftBrace">
            <a:avLst>
              <a:gd name="adj1" fmla="val 53413"/>
              <a:gd name="adj2" fmla="val 53759"/>
            </a:avLst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07" name="Line 51">
            <a:extLst>
              <a:ext uri="{FF2B5EF4-FFF2-40B4-BE49-F238E27FC236}">
                <a16:creationId xmlns:a16="http://schemas.microsoft.com/office/drawing/2014/main" id="{F1BB9DA6-A6FA-485D-8213-8D97D1BB9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3526" y="6915568"/>
            <a:ext cx="0" cy="1222374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08" name="Text Box 52">
            <a:extLst>
              <a:ext uri="{FF2B5EF4-FFF2-40B4-BE49-F238E27FC236}">
                <a16:creationId xmlns:a16="http://schemas.microsoft.com/office/drawing/2014/main" id="{6F7C852D-0FAE-45E9-8955-021BBFEBC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7550" y="8064918"/>
            <a:ext cx="27158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S – 12,4</a:t>
            </a:r>
            <a:r>
              <a:rPr lang="en-US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|</a:t>
            </a:r>
          </a:p>
        </p:txBody>
      </p:sp>
      <p:grpSp>
        <p:nvGrpSpPr>
          <p:cNvPr id="70709" name="Group 53">
            <a:extLst>
              <a:ext uri="{FF2B5EF4-FFF2-40B4-BE49-F238E27FC236}">
                <a16:creationId xmlns:a16="http://schemas.microsoft.com/office/drawing/2014/main" id="{F81292A6-569C-4FA8-BA20-05B349948E5D}"/>
              </a:ext>
            </a:extLst>
          </p:cNvPr>
          <p:cNvGrpSpPr>
            <a:grpSpLocks/>
          </p:cNvGrpSpPr>
          <p:nvPr/>
        </p:nvGrpSpPr>
        <p:grpSpPr bwMode="auto">
          <a:xfrm>
            <a:off x="13474704" y="10366792"/>
            <a:ext cx="5486401" cy="2667001"/>
            <a:chOff x="3583" y="323"/>
            <a:chExt cx="1728" cy="840"/>
          </a:xfrm>
        </p:grpSpPr>
        <p:sp>
          <p:nvSpPr>
            <p:cNvPr id="3101" name="Cloud">
              <a:extLst>
                <a:ext uri="{FF2B5EF4-FFF2-40B4-BE49-F238E27FC236}">
                  <a16:creationId xmlns:a16="http://schemas.microsoft.com/office/drawing/2014/main" id="{352A8C79-40FF-4D21-94A9-EFC1B9A1F556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3583" y="323"/>
              <a:ext cx="1728" cy="840"/>
            </a:xfrm>
            <a:custGeom>
              <a:avLst/>
              <a:gdLst>
                <a:gd name="T0" fmla="*/ 5 w 21600"/>
                <a:gd name="T1" fmla="*/ 420 h 21600"/>
                <a:gd name="T2" fmla="*/ 864 w 21600"/>
                <a:gd name="T3" fmla="*/ 839 h 21600"/>
                <a:gd name="T4" fmla="*/ 1727 w 21600"/>
                <a:gd name="T5" fmla="*/ 420 h 21600"/>
                <a:gd name="T6" fmla="*/ 864 w 21600"/>
                <a:gd name="T7" fmla="*/ 4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5 w 21600"/>
                <a:gd name="T13" fmla="*/ 3266 h 21600"/>
                <a:gd name="T14" fmla="*/ 17088 w 21600"/>
                <a:gd name="T15" fmla="*/ 173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BE7D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02" name="Text Box 55">
              <a:extLst>
                <a:ext uri="{FF2B5EF4-FFF2-40B4-BE49-F238E27FC236}">
                  <a16:creationId xmlns:a16="http://schemas.microsoft.com/office/drawing/2014/main" id="{1238E960-4334-4246-B7AF-2523573127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9" y="663"/>
              <a:ext cx="1180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4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Ai làm đúng?</a:t>
              </a:r>
            </a:p>
          </p:txBody>
        </p:sp>
      </p:grpSp>
      <p:sp>
        <p:nvSpPr>
          <p:cNvPr id="70712" name="AutoShape 56">
            <a:extLst>
              <a:ext uri="{FF2B5EF4-FFF2-40B4-BE49-F238E27FC236}">
                <a16:creationId xmlns:a16="http://schemas.microsoft.com/office/drawing/2014/main" id="{6E8629EF-3572-46FB-BBC3-CB860B2C9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6" y="9649242"/>
            <a:ext cx="9432924" cy="2389406"/>
          </a:xfrm>
          <a:prstGeom prst="cloudCallout">
            <a:avLst>
              <a:gd name="adj1" fmla="val -39194"/>
              <a:gd name="adj2" fmla="val 429454"/>
            </a:avLst>
          </a:prstGeom>
          <a:gradFill rotWithShape="1">
            <a:gsLst>
              <a:gs pos="0">
                <a:schemeClr val="bg1"/>
              </a:gs>
              <a:gs pos="100000">
                <a:srgbClr val="FFCC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A và B là gần đúng</a:t>
            </a:r>
          </a:p>
        </p:txBody>
      </p:sp>
      <p:sp>
        <p:nvSpPr>
          <p:cNvPr id="70713" name="AutoShape 57">
            <a:extLst>
              <a:ext uri="{FF2B5EF4-FFF2-40B4-BE49-F238E27FC236}">
                <a16:creationId xmlns:a16="http://schemas.microsoft.com/office/drawing/2014/main" id="{E708FD18-95F9-4595-A720-446BB94EF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0" y="2257841"/>
            <a:ext cx="9871076" cy="3513832"/>
          </a:xfrm>
          <a:prstGeom prst="cloudCallout">
            <a:avLst>
              <a:gd name="adj1" fmla="val -45690"/>
              <a:gd name="adj2" fmla="val 99542"/>
            </a:avLst>
          </a:prstGeom>
          <a:gradFill rotWithShape="1">
            <a:gsLst>
              <a:gs pos="0">
                <a:schemeClr val="bg1"/>
              </a:gs>
              <a:gs pos="100000">
                <a:srgbClr val="FFCC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nhân có sự sai khác kết quả là do yếu tố nào chưa chính xác? </a:t>
            </a:r>
          </a:p>
        </p:txBody>
      </p:sp>
      <p:sp>
        <p:nvSpPr>
          <p:cNvPr id="70714" name="Rectangle 58">
            <a:extLst>
              <a:ext uri="{FF2B5EF4-FFF2-40B4-BE49-F238E27FC236}">
                <a16:creationId xmlns:a16="http://schemas.microsoft.com/office/drawing/2014/main" id="{90D31AC2-49DD-4A21-A195-AB88A92FD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5026" y="1930817"/>
            <a:ext cx="67691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Vì 3,1 &lt; 3,14 &lt; 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15" name="AutoShape 59">
            <a:extLst>
              <a:ext uri="{FF2B5EF4-FFF2-40B4-BE49-F238E27FC236}">
                <a16:creationId xmlns:a16="http://schemas.microsoft.com/office/drawing/2014/main" id="{4B010502-A6F0-4A65-B7C6-6DFCEFD07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8925342"/>
            <a:ext cx="11017250" cy="4638258"/>
          </a:xfrm>
          <a:prstGeom prst="cloudCallout">
            <a:avLst>
              <a:gd name="adj1" fmla="val 71324"/>
              <a:gd name="adj2" fmla="val -61449"/>
            </a:avLst>
          </a:prstGeom>
          <a:gradFill rotWithShape="1">
            <a:gsLst>
              <a:gs pos="0">
                <a:schemeClr val="bg1"/>
              </a:gs>
              <a:gs pos="100000">
                <a:srgbClr val="FFCC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Ta n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ói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qu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ủa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B có sai số tuyệt đối nh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ỏ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n sai s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tuy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ệt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trong k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qu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ủa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vi-VN" alt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16" name="AutoShape 60">
            <a:extLst>
              <a:ext uri="{FF2B5EF4-FFF2-40B4-BE49-F238E27FC236}">
                <a16:creationId xmlns:a16="http://schemas.microsoft.com/office/drawing/2014/main" id="{EC9F38BE-5A55-4314-A5DC-0B71D560C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0701" y="11379617"/>
            <a:ext cx="10296526" cy="1264980"/>
          </a:xfrm>
          <a:prstGeom prst="cloudCallout">
            <a:avLst>
              <a:gd name="adj1" fmla="val 22926"/>
              <a:gd name="adj2" fmla="val -262167"/>
            </a:avLst>
          </a:prstGeom>
          <a:gradFill rotWithShape="1">
            <a:gsLst>
              <a:gs pos="0">
                <a:schemeClr val="bg1"/>
              </a:gs>
              <a:gs pos="100000">
                <a:srgbClr val="FFCC66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Sai s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tuy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ệt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là gì? </a:t>
            </a:r>
            <a:endParaRPr lang="vi-VN" alt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 26">
            <a:extLst>
              <a:ext uri="{FF2B5EF4-FFF2-40B4-BE49-F238E27FC236}">
                <a16:creationId xmlns:a16="http://schemas.microsoft.com/office/drawing/2014/main" id="{342ECC5D-E640-4156-A5ED-BF20C194A47D}"/>
              </a:ext>
            </a:extLst>
          </p:cNvPr>
          <p:cNvGrpSpPr/>
          <p:nvPr/>
        </p:nvGrpSpPr>
        <p:grpSpPr>
          <a:xfrm>
            <a:off x="1066800" y="152400"/>
            <a:ext cx="6619539" cy="927236"/>
            <a:chOff x="7459670" y="7543799"/>
            <a:chExt cx="7675537" cy="92735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582A3D3-28CC-4D86-9330-7C72D11AC7D8}"/>
                </a:ext>
              </a:extLst>
            </p:cNvPr>
            <p:cNvSpPr txBox="1"/>
            <p:nvPr/>
          </p:nvSpPr>
          <p:spPr>
            <a:xfrm>
              <a:off x="8993187" y="7620004"/>
              <a:ext cx="6142020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SỐ GẦN ĐÚNG</a:t>
              </a:r>
            </a:p>
          </p:txBody>
        </p:sp>
        <p:grpSp>
          <p:nvGrpSpPr>
            <p:cNvPr id="33" name="Group 27">
              <a:extLst>
                <a:ext uri="{FF2B5EF4-FFF2-40B4-BE49-F238E27FC236}">
                  <a16:creationId xmlns:a16="http://schemas.microsoft.com/office/drawing/2014/main" id="{305B0267-1D14-44CC-80C6-8C7E27662A19}"/>
                </a:ext>
              </a:extLst>
            </p:cNvPr>
            <p:cNvGrpSpPr/>
            <p:nvPr/>
          </p:nvGrpSpPr>
          <p:grpSpPr>
            <a:xfrm>
              <a:off x="7459670" y="7543799"/>
              <a:ext cx="1257333" cy="927358"/>
              <a:chOff x="7459669" y="7543800"/>
              <a:chExt cx="1257333" cy="927358"/>
            </a:xfrm>
          </p:grpSpPr>
          <p:sp>
            <p:nvSpPr>
              <p:cNvPr id="34" name="Isosceles Triangle 44">
                <a:extLst>
                  <a:ext uri="{FF2B5EF4-FFF2-40B4-BE49-F238E27FC236}">
                    <a16:creationId xmlns:a16="http://schemas.microsoft.com/office/drawing/2014/main" id="{E937DC34-F3A8-4BAA-A32B-77FD9FFA19EA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5" name="Group 29">
                <a:extLst>
                  <a:ext uri="{FF2B5EF4-FFF2-40B4-BE49-F238E27FC236}">
                    <a16:creationId xmlns:a16="http://schemas.microsoft.com/office/drawing/2014/main" id="{72713496-7178-4A1D-8377-2433689D0669}"/>
                  </a:ext>
                </a:extLst>
              </p:cNvPr>
              <p:cNvGrpSpPr/>
              <p:nvPr/>
            </p:nvGrpSpPr>
            <p:grpSpPr>
              <a:xfrm>
                <a:off x="7469186" y="7640053"/>
                <a:ext cx="1247816" cy="831105"/>
                <a:chOff x="7469186" y="7640053"/>
                <a:chExt cx="1247816" cy="831105"/>
              </a:xfrm>
            </p:grpSpPr>
            <p:sp>
              <p:nvSpPr>
                <p:cNvPr id="36" name="Round Same Side Corner Rectangle 31">
                  <a:extLst>
                    <a:ext uri="{FF2B5EF4-FFF2-40B4-BE49-F238E27FC236}">
                      <a16:creationId xmlns:a16="http://schemas.microsoft.com/office/drawing/2014/main" id="{EFBCAE56-EF45-4629-A54B-9808FA77E2C1}"/>
                    </a:ext>
                  </a:extLst>
                </p:cNvPr>
                <p:cNvSpPr/>
                <p:nvPr/>
              </p:nvSpPr>
              <p:spPr>
                <a:xfrm rot="5400000">
                  <a:off x="7727334" y="7426978"/>
                  <a:ext cx="731520" cy="1247816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1A1218D-C022-4123-AB25-F7DCC9D3FC30}"/>
                    </a:ext>
                  </a:extLst>
                </p:cNvPr>
                <p:cNvSpPr txBox="1"/>
                <p:nvPr/>
              </p:nvSpPr>
              <p:spPr>
                <a:xfrm>
                  <a:off x="7768243" y="7640053"/>
                  <a:ext cx="423569" cy="8311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2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6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70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70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70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40"/>
                            </p:stCondLst>
                            <p:childTnLst>
                              <p:par>
                                <p:cTn id="4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70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70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70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60"/>
                            </p:stCondLst>
                            <p:childTnLst>
                              <p:par>
                                <p:cTn id="5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70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70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70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70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70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70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70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70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70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"/>
                            </p:stCondLst>
                            <p:childTnLst>
                              <p:par>
                                <p:cTn id="7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70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70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70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720"/>
                            </p:stCondLst>
                            <p:childTnLst>
                              <p:par>
                                <p:cTn id="7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70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70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70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2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70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7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2000"/>
                                        <p:tgtEl>
                                          <p:spTgt spid="70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70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70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70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70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70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70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70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70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70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0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0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0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0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0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70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70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0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0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70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70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0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70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70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4" dur="2000"/>
                                        <p:tgtEl>
                                          <p:spTgt spid="7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8" dur="2000"/>
                                        <p:tgtEl>
                                          <p:spTgt spid="70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3" dur="2000"/>
                                        <p:tgtEl>
                                          <p:spTgt spid="7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97" grpId="0"/>
      <p:bldP spid="70699" grpId="0"/>
      <p:bldP spid="70701" grpId="0"/>
      <p:bldP spid="70703" grpId="0" animBg="1"/>
      <p:bldP spid="70705" grpId="0"/>
      <p:bldP spid="70706" grpId="0" animBg="1"/>
      <p:bldP spid="70708" grpId="0"/>
      <p:bldP spid="70712" grpId="0" animBg="1"/>
      <p:bldP spid="70712" grpId="1" animBg="1"/>
      <p:bldP spid="70713" grpId="0" animBg="1"/>
      <p:bldP spid="70713" grpId="1" animBg="1"/>
      <p:bldP spid="70715" grpId="0" animBg="1"/>
      <p:bldP spid="70715" grpId="1" animBg="1"/>
      <p:bldP spid="707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9677" name="Rectangle 45">
                <a:extLst>
                  <a:ext uri="{FF2B5EF4-FFF2-40B4-BE49-F238E27FC236}">
                    <a16:creationId xmlns:a16="http://schemas.microsoft.com/office/drawing/2014/main" id="{84CC75D1-4783-40AA-908C-7F641B07B4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5374" y="1590676"/>
                <a:ext cx="20113626" cy="1584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 eaLnBrk="1" hangingPunct="1">
                  <a:spcBef>
                    <a:spcPct val="20000"/>
                  </a:spcBef>
                </a:pPr>
                <a:r>
                  <a:rPr lang="en-US" altLang="en-US" sz="48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vi-VN" altLang="en-US" sz="48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 nghĩa: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gần đúng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ố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 sz="4800" i="1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en-US" sz="48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altLang="en-US" sz="48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en-US" sz="4800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n-US" sz="480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altLang="en-US" sz="480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48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altLang="en-US" sz="4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sai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tuyệt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đối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gần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a.</a:t>
                </a:r>
                <a:r>
                  <a:rPr lang="en-US" altLang="en-US" sz="4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48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9677" name="Rectangle 45">
                <a:extLst>
                  <a:ext uri="{FF2B5EF4-FFF2-40B4-BE49-F238E27FC236}">
                    <a16:creationId xmlns:a16="http://schemas.microsoft.com/office/drawing/2014/main" id="{84CC75D1-4783-40AA-908C-7F641B07B4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5374" y="1590676"/>
                <a:ext cx="20113626" cy="1584324"/>
              </a:xfrm>
              <a:prstGeom prst="rect">
                <a:avLst/>
              </a:prstGeom>
              <a:blipFill>
                <a:blip r:embed="rId2"/>
                <a:stretch>
                  <a:fillRect l="-1364" t="-8462" r="-1364" b="-188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681" name="Rectangle 49">
            <a:extLst>
              <a:ext uri="{FF2B5EF4-FFF2-40B4-BE49-F238E27FC236}">
                <a16:creationId xmlns:a16="http://schemas.microsoft.com/office/drawing/2014/main" id="{865C83BB-E40E-427E-A277-93A1AD25D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3175000"/>
            <a:ext cx="9137674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Độ chính xác của số gần đúng</a:t>
            </a:r>
            <a:endParaRPr lang="en-US" altLang="en-US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682" name="Rectangle 50">
                <a:extLst>
                  <a:ext uri="{FF2B5EF4-FFF2-40B4-BE49-F238E27FC236}">
                    <a16:creationId xmlns:a16="http://schemas.microsoft.com/office/drawing/2014/main" id="{AA5802EA-3383-40A8-A8A3-BEE390056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274" y="4053266"/>
                <a:ext cx="19491326" cy="1909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 eaLnBrk="1" hangingPunct="1">
                  <a:spcBef>
                    <a:spcPct val="20000"/>
                  </a:spcBef>
                </a:pP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 sz="4800" i="1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altLang="en-US" sz="4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en-US" sz="48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alt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en-US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altLang="en-US" sz="4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 </a:t>
                </a:r>
                <a14:m>
                  <m:oMath xmlns:m="http://schemas.openxmlformats.org/officeDocument/2006/math">
                    <m:r>
                      <a:rPr lang="en-US" alt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en-US" alt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48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en-US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Ta nói </a:t>
                </a:r>
                <a14:m>
                  <m:oMath xmlns:m="http://schemas.openxmlformats.org/officeDocument/2006/math">
                    <m:r>
                      <a:rPr lang="en-US" alt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gần đúng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4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với độ chính xác d, và quy ước viết gọn là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48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en-US" sz="48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48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48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48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9682" name="Rectangle 50">
                <a:extLst>
                  <a:ext uri="{FF2B5EF4-FFF2-40B4-BE49-F238E27FC236}">
                    <a16:creationId xmlns:a16="http://schemas.microsoft.com/office/drawing/2014/main" id="{AA5802EA-3383-40A8-A8A3-BEE390056C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5274" y="4053266"/>
                <a:ext cx="19491326" cy="1909384"/>
              </a:xfrm>
              <a:prstGeom prst="rect">
                <a:avLst/>
              </a:prstGeom>
              <a:blipFill>
                <a:blip r:embed="rId3"/>
                <a:stretch>
                  <a:fillRect l="-1407" t="-70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26">
            <a:extLst>
              <a:ext uri="{FF2B5EF4-FFF2-40B4-BE49-F238E27FC236}">
                <a16:creationId xmlns:a16="http://schemas.microsoft.com/office/drawing/2014/main" id="{6378952A-B236-4E0D-9BE6-F0D253F71362}"/>
              </a:ext>
            </a:extLst>
          </p:cNvPr>
          <p:cNvGrpSpPr/>
          <p:nvPr/>
        </p:nvGrpSpPr>
        <p:grpSpPr>
          <a:xfrm>
            <a:off x="1143000" y="609600"/>
            <a:ext cx="9065685" cy="933656"/>
            <a:chOff x="7483861" y="7543801"/>
            <a:chExt cx="9329066" cy="933778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D41C6EE-4780-4AB4-9341-1D708DEFE8D0}"/>
                </a:ext>
              </a:extLst>
            </p:cNvPr>
            <p:cNvSpPr txBox="1"/>
            <p:nvPr/>
          </p:nvSpPr>
          <p:spPr>
            <a:xfrm>
              <a:off x="8993187" y="7620003"/>
              <a:ext cx="7819740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SAI SỐ TUYỆT ĐỐI</a:t>
              </a:r>
            </a:p>
          </p:txBody>
        </p:sp>
        <p:grpSp>
          <p:nvGrpSpPr>
            <p:cNvPr id="54" name="Group 27">
              <a:extLst>
                <a:ext uri="{FF2B5EF4-FFF2-40B4-BE49-F238E27FC236}">
                  <a16:creationId xmlns:a16="http://schemas.microsoft.com/office/drawing/2014/main" id="{9EE5AF55-990E-49A4-B907-FAD475B6D3A2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55" name="Isosceles Triangle 44">
                <a:extLst>
                  <a:ext uri="{FF2B5EF4-FFF2-40B4-BE49-F238E27FC236}">
                    <a16:creationId xmlns:a16="http://schemas.microsoft.com/office/drawing/2014/main" id="{830C45B3-29C5-423B-AFD4-56C4205D8CC4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6" name="Group 29">
                <a:extLst>
                  <a:ext uri="{FF2B5EF4-FFF2-40B4-BE49-F238E27FC236}">
                    <a16:creationId xmlns:a16="http://schemas.microsoft.com/office/drawing/2014/main" id="{0F68E913-B493-4E21-A0B1-B32E157A7311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57" name="Round Same Side Corner Rectangle 47">
                  <a:extLst>
                    <a:ext uri="{FF2B5EF4-FFF2-40B4-BE49-F238E27FC236}">
                      <a16:creationId xmlns:a16="http://schemas.microsoft.com/office/drawing/2014/main" id="{4E813683-7ADF-4DD8-A842-B0898509EB7A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C213C017-0BFA-4CB3-9040-BC024854AF26}"/>
                    </a:ext>
                  </a:extLst>
                </p:cNvPr>
                <p:cNvSpPr txBox="1"/>
                <p:nvPr/>
              </p:nvSpPr>
              <p:spPr>
                <a:xfrm>
                  <a:off x="7797591" y="7646473"/>
                  <a:ext cx="659434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12" name="Rectangle 4">
            <a:extLst>
              <a:ext uri="{FF2B5EF4-FFF2-40B4-BE49-F238E27FC236}">
                <a16:creationId xmlns:a16="http://schemas.microsoft.com/office/drawing/2014/main" id="{B6D68693-33E9-4E86-BB25-1E28F4D16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765800"/>
            <a:ext cx="11522077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phân tích kết quả của hai bạn A và B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9E29C9D4-25D5-47FA-9EB1-AD602E5F1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6" y="7766806"/>
            <a:ext cx="1800225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trên:   3,1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&lt;  3,14  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&lt;      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 &lt;    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3,15 </a:t>
            </a:r>
            <a:endParaRPr lang="en-US" alt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&gt;12,4 &lt; 12,56  &lt;   S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&lt; 12,6 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78684E2D-70F0-4563-A6AA-D6E7243B4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9631740"/>
            <a:ext cx="12099924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=&gt; Với bạn A:|S-12,4| &lt;|12,6-12,4| = 0,2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11501C7-A1C0-48DA-8143-7E3727E58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0698540"/>
            <a:ext cx="12890502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=&gt; Với bạn B:|S-12,56| &lt;|12,6-12,56| = 0,04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EFA97B24-B42A-415F-BC00-A79964B95002}"/>
              </a:ext>
            </a:extLst>
          </p:cNvPr>
          <p:cNvGrpSpPr>
            <a:grpSpLocks/>
          </p:cNvGrpSpPr>
          <p:nvPr/>
        </p:nvGrpSpPr>
        <p:grpSpPr bwMode="auto">
          <a:xfrm>
            <a:off x="5816602" y="6355140"/>
            <a:ext cx="11214101" cy="1555752"/>
            <a:chOff x="1066" y="333"/>
            <a:chExt cx="3532" cy="670"/>
          </a:xfrm>
        </p:grpSpPr>
        <p:sp>
          <p:nvSpPr>
            <p:cNvPr id="17" name="Text Box 10">
              <a:extLst>
                <a:ext uri="{FF2B5EF4-FFF2-40B4-BE49-F238E27FC236}">
                  <a16:creationId xmlns:a16="http://schemas.microsoft.com/office/drawing/2014/main" id="{B8FCC907-8D37-4813-8557-9B642D3E4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409"/>
              <a:ext cx="54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ạn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A</a:t>
              </a:r>
              <a:endPara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11">
              <a:extLst>
                <a:ext uri="{FF2B5EF4-FFF2-40B4-BE49-F238E27FC236}">
                  <a16:creationId xmlns:a16="http://schemas.microsoft.com/office/drawing/2014/main" id="{79938F2F-CC79-4A19-8F68-A9BB55EF0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5" y="414"/>
              <a:ext cx="54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ạn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B</a:t>
              </a:r>
              <a:endPara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id="{DEE2DE2A-A67F-413E-ADBC-835BCCAA02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9" y="414"/>
              <a:ext cx="54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vi-VN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ạn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C</a:t>
              </a:r>
              <a:endPara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13">
              <a:extLst>
                <a:ext uri="{FF2B5EF4-FFF2-40B4-BE49-F238E27FC236}">
                  <a16:creationId xmlns:a16="http://schemas.microsoft.com/office/drawing/2014/main" id="{23260D4E-5CDE-4C18-96CA-753E37015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2" y="333"/>
              <a:ext cx="123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gi</a:t>
              </a:r>
              <a:r>
                <a:rPr lang="vi-VN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á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tr</a:t>
              </a:r>
              <a:r>
                <a:rPr lang="vi-VN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ội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</a:t>
              </a: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4CDC7CCB-2951-4873-B039-BAE378AC1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595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EF0E82E5-A011-4076-AF92-91AB415B6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6" y="595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BEB9750D-751D-4F2E-A98E-0D9FB060B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595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EBFA6CEA-924D-478E-9D74-17106859B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572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Arc 19">
            <a:extLst>
              <a:ext uri="{FF2B5EF4-FFF2-40B4-BE49-F238E27FC236}">
                <a16:creationId xmlns:a16="http://schemas.microsoft.com/office/drawing/2014/main" id="{A10232CB-CFF1-4D07-B8AB-CA60F185A270}"/>
              </a:ext>
            </a:extLst>
          </p:cNvPr>
          <p:cNvSpPr>
            <a:spLocks/>
          </p:cNvSpPr>
          <p:nvPr/>
        </p:nvSpPr>
        <p:spPr bwMode="auto">
          <a:xfrm rot="7834903">
            <a:off x="7207252" y="8319257"/>
            <a:ext cx="2546350" cy="2736850"/>
          </a:xfrm>
          <a:custGeom>
            <a:avLst/>
            <a:gdLst>
              <a:gd name="T0" fmla="*/ 66075 w 21600"/>
              <a:gd name="T1" fmla="*/ 0 h 21571"/>
              <a:gd name="T2" fmla="*/ 1273175 w 21600"/>
              <a:gd name="T3" fmla="*/ 1368425 h 21571"/>
              <a:gd name="T4" fmla="*/ 0 w 21600"/>
              <a:gd name="T5" fmla="*/ 1368425 h 215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71" fill="none" extrusionOk="0">
                <a:moveTo>
                  <a:pt x="1120" y="0"/>
                </a:moveTo>
                <a:cubicBezTo>
                  <a:pt x="12599" y="596"/>
                  <a:pt x="21600" y="10077"/>
                  <a:pt x="21600" y="21571"/>
                </a:cubicBezTo>
              </a:path>
              <a:path w="21600" h="21571" stroke="0" extrusionOk="0">
                <a:moveTo>
                  <a:pt x="1120" y="0"/>
                </a:moveTo>
                <a:cubicBezTo>
                  <a:pt x="12599" y="596"/>
                  <a:pt x="21600" y="10077"/>
                  <a:pt x="21600" y="21571"/>
                </a:cubicBezTo>
                <a:lnTo>
                  <a:pt x="0" y="21571"/>
                </a:lnTo>
                <a:lnTo>
                  <a:pt x="1120" y="0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rc 20">
            <a:extLst>
              <a:ext uri="{FF2B5EF4-FFF2-40B4-BE49-F238E27FC236}">
                <a16:creationId xmlns:a16="http://schemas.microsoft.com/office/drawing/2014/main" id="{FE278EBF-F2D9-4791-92C4-977B27E7D1DD}"/>
              </a:ext>
            </a:extLst>
          </p:cNvPr>
          <p:cNvSpPr>
            <a:spLocks/>
          </p:cNvSpPr>
          <p:nvPr/>
        </p:nvSpPr>
        <p:spPr bwMode="auto">
          <a:xfrm rot="13190342" flipV="1">
            <a:off x="8623301" y="6973057"/>
            <a:ext cx="3898900" cy="5095874"/>
          </a:xfrm>
          <a:custGeom>
            <a:avLst/>
            <a:gdLst>
              <a:gd name="T0" fmla="*/ 0 w 22549"/>
              <a:gd name="T1" fmla="*/ 15807 h 21600"/>
              <a:gd name="T2" fmla="*/ 1949450 w 22549"/>
              <a:gd name="T3" fmla="*/ 1629028 h 21600"/>
              <a:gd name="T4" fmla="*/ 207749 w 22549"/>
              <a:gd name="T5" fmla="*/ 254793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549" h="21600" fill="none" extrusionOk="0">
                <a:moveTo>
                  <a:pt x="0" y="134"/>
                </a:moveTo>
                <a:cubicBezTo>
                  <a:pt x="797" y="44"/>
                  <a:pt x="1600" y="-1"/>
                  <a:pt x="2403" y="0"/>
                </a:cubicBezTo>
                <a:cubicBezTo>
                  <a:pt x="11326" y="0"/>
                  <a:pt x="19331" y="5487"/>
                  <a:pt x="22549" y="13809"/>
                </a:cubicBezTo>
              </a:path>
              <a:path w="22549" h="21600" stroke="0" extrusionOk="0">
                <a:moveTo>
                  <a:pt x="0" y="134"/>
                </a:moveTo>
                <a:cubicBezTo>
                  <a:pt x="797" y="44"/>
                  <a:pt x="1600" y="-1"/>
                  <a:pt x="2403" y="0"/>
                </a:cubicBezTo>
                <a:cubicBezTo>
                  <a:pt x="11326" y="0"/>
                  <a:pt x="19331" y="5487"/>
                  <a:pt x="22549" y="13809"/>
                </a:cubicBezTo>
                <a:lnTo>
                  <a:pt x="2403" y="21600"/>
                </a:lnTo>
                <a:lnTo>
                  <a:pt x="0" y="134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800">
              <a:latin typeface="Time n"/>
            </a:endParaRPr>
          </a:p>
        </p:txBody>
      </p:sp>
      <p:sp>
        <p:nvSpPr>
          <p:cNvPr id="27" name="Arc 21">
            <a:extLst>
              <a:ext uri="{FF2B5EF4-FFF2-40B4-BE49-F238E27FC236}">
                <a16:creationId xmlns:a16="http://schemas.microsoft.com/office/drawing/2014/main" id="{DFCC4590-F5E0-4F6E-B533-8E8961C137ED}"/>
              </a:ext>
            </a:extLst>
          </p:cNvPr>
          <p:cNvSpPr>
            <a:spLocks/>
          </p:cNvSpPr>
          <p:nvPr/>
        </p:nvSpPr>
        <p:spPr bwMode="auto">
          <a:xfrm rot="7834903">
            <a:off x="8677277" y="8503405"/>
            <a:ext cx="2146300" cy="1822450"/>
          </a:xfrm>
          <a:custGeom>
            <a:avLst/>
            <a:gdLst>
              <a:gd name="T0" fmla="*/ 235298 w 21600"/>
              <a:gd name="T1" fmla="*/ 0 h 21074"/>
              <a:gd name="T2" fmla="*/ 1073150 w 21600"/>
              <a:gd name="T3" fmla="*/ 911225 h 21074"/>
              <a:gd name="T4" fmla="*/ 0 w 21600"/>
              <a:gd name="T5" fmla="*/ 911225 h 210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074" fill="none" extrusionOk="0">
                <a:moveTo>
                  <a:pt x="4736" y="-1"/>
                </a:moveTo>
                <a:cubicBezTo>
                  <a:pt x="14594" y="2215"/>
                  <a:pt x="21600" y="10969"/>
                  <a:pt x="21600" y="21074"/>
                </a:cubicBezTo>
              </a:path>
              <a:path w="21600" h="21074" stroke="0" extrusionOk="0">
                <a:moveTo>
                  <a:pt x="4736" y="-1"/>
                </a:moveTo>
                <a:cubicBezTo>
                  <a:pt x="14594" y="2215"/>
                  <a:pt x="21600" y="10969"/>
                  <a:pt x="21600" y="21074"/>
                </a:cubicBezTo>
                <a:lnTo>
                  <a:pt x="0" y="21074"/>
                </a:lnTo>
                <a:lnTo>
                  <a:pt x="4736" y="-1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800">
              <a:latin typeface="Time n"/>
            </a:endParaRPr>
          </a:p>
        </p:txBody>
      </p:sp>
      <p:sp>
        <p:nvSpPr>
          <p:cNvPr id="28" name="Arc 22">
            <a:extLst>
              <a:ext uri="{FF2B5EF4-FFF2-40B4-BE49-F238E27FC236}">
                <a16:creationId xmlns:a16="http://schemas.microsoft.com/office/drawing/2014/main" id="{25F2B9AB-BF0A-49F5-97F7-E3121BBE6544}"/>
              </a:ext>
            </a:extLst>
          </p:cNvPr>
          <p:cNvSpPr>
            <a:spLocks/>
          </p:cNvSpPr>
          <p:nvPr/>
        </p:nvSpPr>
        <p:spPr bwMode="auto">
          <a:xfrm rot="13765097" flipV="1">
            <a:off x="7892780" y="6852038"/>
            <a:ext cx="4429124" cy="5080000"/>
          </a:xfrm>
          <a:custGeom>
            <a:avLst/>
            <a:gdLst>
              <a:gd name="T0" fmla="*/ 180241 w 21600"/>
              <a:gd name="T1" fmla="*/ 0 h 21528"/>
              <a:gd name="T2" fmla="*/ 2214562 w 21600"/>
              <a:gd name="T3" fmla="*/ 2540000 h 21528"/>
              <a:gd name="T4" fmla="*/ 0 w 21600"/>
              <a:gd name="T5" fmla="*/ 2540000 h 21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28" fill="none" extrusionOk="0">
                <a:moveTo>
                  <a:pt x="1758" y="-1"/>
                </a:moveTo>
                <a:cubicBezTo>
                  <a:pt x="12968" y="915"/>
                  <a:pt x="21600" y="10280"/>
                  <a:pt x="21600" y="21528"/>
                </a:cubicBezTo>
              </a:path>
              <a:path w="21600" h="21528" stroke="0" extrusionOk="0">
                <a:moveTo>
                  <a:pt x="1758" y="-1"/>
                </a:moveTo>
                <a:cubicBezTo>
                  <a:pt x="12968" y="915"/>
                  <a:pt x="21600" y="10280"/>
                  <a:pt x="21600" y="21528"/>
                </a:cubicBezTo>
                <a:lnTo>
                  <a:pt x="0" y="21528"/>
                </a:lnTo>
                <a:lnTo>
                  <a:pt x="1758" y="-1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800">
              <a:latin typeface="Time n"/>
            </a:endParaRPr>
          </a:p>
        </p:txBody>
      </p:sp>
      <p:sp>
        <p:nvSpPr>
          <p:cNvPr id="29" name="AutoShape 23">
            <a:extLst>
              <a:ext uri="{FF2B5EF4-FFF2-40B4-BE49-F238E27FC236}">
                <a16:creationId xmlns:a16="http://schemas.microsoft.com/office/drawing/2014/main" id="{6674FC4E-8881-47BC-82C4-E96768553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03" y="7110572"/>
            <a:ext cx="7324724" cy="5005626"/>
          </a:xfrm>
          <a:prstGeom prst="wedgeRoundRectCallout">
            <a:avLst>
              <a:gd name="adj1" fmla="val -17829"/>
              <a:gd name="adj2" fmla="val -64477"/>
              <a:gd name="adj3" fmla="val 16667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*Ta nói kết quả của  bạn A </a:t>
            </a:r>
            <a:r>
              <a:rPr lang="vi-V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sai 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tuyệt đối không vượt quá 0,2  .</a:t>
            </a:r>
          </a:p>
          <a:p>
            <a:pPr>
              <a:defRPr/>
            </a:pP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*Còn kết quả của bạn B </a:t>
            </a:r>
            <a:r>
              <a:rPr lang="vi-V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sai 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tuyệt đối không vượt quá 0,04</a:t>
            </a:r>
          </a:p>
        </p:txBody>
      </p:sp>
      <p:sp>
        <p:nvSpPr>
          <p:cNvPr id="30" name="AutoShape 24">
            <a:extLst>
              <a:ext uri="{FF2B5EF4-FFF2-40B4-BE49-F238E27FC236}">
                <a16:creationId xmlns:a16="http://schemas.microsoft.com/office/drawing/2014/main" id="{442E7526-AB93-4926-8365-30932C4D0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1917740"/>
            <a:ext cx="13591285" cy="1569660"/>
          </a:xfrm>
          <a:prstGeom prst="wedgeRectCallout">
            <a:avLst>
              <a:gd name="adj1" fmla="val 21971"/>
              <a:gd name="adj2" fmla="val -81640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vi-V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kết quả của  bạn A có độ chính xác d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0,2  .</a:t>
            </a:r>
          </a:p>
          <a:p>
            <a:pPr>
              <a:defRPr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òn 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bạn B có  độ chính xác là d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9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9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9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8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9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9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9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9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9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9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6">
            <a:extLst>
              <a:ext uri="{FF2B5EF4-FFF2-40B4-BE49-F238E27FC236}">
                <a16:creationId xmlns:a16="http://schemas.microsoft.com/office/drawing/2014/main" id="{EFE1DACD-B864-4427-9D30-A3E667634CC9}"/>
              </a:ext>
            </a:extLst>
          </p:cNvPr>
          <p:cNvGrpSpPr/>
          <p:nvPr/>
        </p:nvGrpSpPr>
        <p:grpSpPr>
          <a:xfrm>
            <a:off x="1219200" y="685800"/>
            <a:ext cx="10687653" cy="933656"/>
            <a:chOff x="7483861" y="7543801"/>
            <a:chExt cx="10640412" cy="93377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D2A8EDF-9966-410D-A29B-72B31B398974}"/>
                </a:ext>
              </a:extLst>
            </p:cNvPr>
            <p:cNvSpPr txBox="1"/>
            <p:nvPr/>
          </p:nvSpPr>
          <p:spPr>
            <a:xfrm>
              <a:off x="8993187" y="7620003"/>
              <a:ext cx="9131086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QUY TRÒN SỐ GẦN ĐÚNG</a:t>
              </a:r>
            </a:p>
          </p:txBody>
        </p:sp>
        <p:grpSp>
          <p:nvGrpSpPr>
            <p:cNvPr id="23" name="Group 27">
              <a:extLst>
                <a:ext uri="{FF2B5EF4-FFF2-40B4-BE49-F238E27FC236}">
                  <a16:creationId xmlns:a16="http://schemas.microsoft.com/office/drawing/2014/main" id="{1DCF7FF9-E971-4BDA-A704-F50211C31027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24" name="Isosceles Triangle 44">
                <a:extLst>
                  <a:ext uri="{FF2B5EF4-FFF2-40B4-BE49-F238E27FC236}">
                    <a16:creationId xmlns:a16="http://schemas.microsoft.com/office/drawing/2014/main" id="{A3D89DB6-2523-4EED-ADFA-517C28A76C30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" name="Group 29">
                <a:extLst>
                  <a:ext uri="{FF2B5EF4-FFF2-40B4-BE49-F238E27FC236}">
                    <a16:creationId xmlns:a16="http://schemas.microsoft.com/office/drawing/2014/main" id="{A0331A23-C5C4-4CD6-95EB-679BBE0801F5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26" name="Round Same Side Corner Rectangle 47">
                  <a:extLst>
                    <a:ext uri="{FF2B5EF4-FFF2-40B4-BE49-F238E27FC236}">
                      <a16:creationId xmlns:a16="http://schemas.microsoft.com/office/drawing/2014/main" id="{0A985556-21FB-4265-B2F9-542CBB7FC72A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08D667B-FD8E-438E-B099-FEA816D105B5}"/>
                    </a:ext>
                  </a:extLst>
                </p:cNvPr>
                <p:cNvSpPr txBox="1"/>
                <p:nvPr/>
              </p:nvSpPr>
              <p:spPr>
                <a:xfrm>
                  <a:off x="7678695" y="7646473"/>
                  <a:ext cx="897225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28" name="Rectangle 17">
            <a:extLst>
              <a:ext uri="{FF2B5EF4-FFF2-40B4-BE49-F238E27FC236}">
                <a16:creationId xmlns:a16="http://schemas.microsoft.com/office/drawing/2014/main" id="{692BD930-4F04-4C4F-84C3-8C2D26604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776413"/>
            <a:ext cx="19735799" cy="444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1.Ôn tập quy tắc làm tròn số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Nếu chữ số sau hàng quy tròn nhỏ hơn 5 thì ta thay nó và các chữ số bên phải nó bởi các chữ số 0.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Nếu các chữ số sau hàng quy tròn lớn hơn 5 thì ta làm như trên nhưng cộng thêm một đơn vị vào hàng quy tròn.</a:t>
            </a:r>
          </a:p>
        </p:txBody>
      </p:sp>
      <p:sp>
        <p:nvSpPr>
          <p:cNvPr id="29" name="Text Box 19">
            <a:extLst>
              <a:ext uri="{FF2B5EF4-FFF2-40B4-BE49-F238E27FC236}">
                <a16:creationId xmlns:a16="http://schemas.microsoft.com/office/drawing/2014/main" id="{04B74EEF-2FAF-48B0-B2F4-B010289EE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51" y="6489700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Line 20">
            <a:extLst>
              <a:ext uri="{FF2B5EF4-FFF2-40B4-BE49-F238E27FC236}">
                <a16:creationId xmlns:a16="http://schemas.microsoft.com/office/drawing/2014/main" id="{1F97A9FD-BB83-490C-A293-D24378CA9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3425" y="7362826"/>
            <a:ext cx="0" cy="1368424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21">
            <a:extLst>
              <a:ext uri="{FF2B5EF4-FFF2-40B4-BE49-F238E27FC236}">
                <a16:creationId xmlns:a16="http://schemas.microsoft.com/office/drawing/2014/main" id="{BB603D80-644F-4ED6-881B-571611577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8442326"/>
            <a:ext cx="4248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quy tròn</a:t>
            </a:r>
          </a:p>
        </p:txBody>
      </p:sp>
      <p:sp>
        <p:nvSpPr>
          <p:cNvPr id="32" name="Line 22">
            <a:extLst>
              <a:ext uri="{FF2B5EF4-FFF2-40B4-BE49-F238E27FC236}">
                <a16:creationId xmlns:a16="http://schemas.microsoft.com/office/drawing/2014/main" id="{C5952CC9-18D5-4AD8-8F12-FF3D24E8FF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28249" y="7432676"/>
            <a:ext cx="0" cy="2879724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23">
            <a:extLst>
              <a:ext uri="{FF2B5EF4-FFF2-40B4-BE49-F238E27FC236}">
                <a16:creationId xmlns:a16="http://schemas.microsoft.com/office/drawing/2014/main" id="{6CAABA0C-57F4-4C2A-B607-207D1AF2C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0" y="10496551"/>
            <a:ext cx="74462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số sau hàng quy tròn &lt; 5</a:t>
            </a:r>
          </a:p>
        </p:txBody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1CFEDB11-CB31-45A1-BF28-F588920DC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6" y="6410326"/>
            <a:ext cx="84963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: x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0,0006</a:t>
            </a:r>
            <a:r>
              <a:rPr lang="vi-VN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9...    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0AF03ACB-3508-4796-80E8-E7BE78B37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954" y="6432417"/>
            <a:ext cx="8496300" cy="122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: x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0,000</a:t>
            </a:r>
            <a:r>
              <a:rPr lang="vi-VN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9...    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Line 28">
            <a:extLst>
              <a:ext uri="{FF2B5EF4-FFF2-40B4-BE49-F238E27FC236}">
                <a16:creationId xmlns:a16="http://schemas.microsoft.com/office/drawing/2014/main" id="{954F50E8-7147-42D5-AA57-DDA826109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9264649" y="7216776"/>
            <a:ext cx="0" cy="1368424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Line 29">
            <a:extLst>
              <a:ext uri="{FF2B5EF4-FFF2-40B4-BE49-F238E27FC236}">
                <a16:creationId xmlns:a16="http://schemas.microsoft.com/office/drawing/2014/main" id="{DA7C7153-553F-4A1E-9707-FD55F242A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3425" y="7146926"/>
            <a:ext cx="0" cy="2879724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30">
            <a:extLst>
              <a:ext uri="{FF2B5EF4-FFF2-40B4-BE49-F238E27FC236}">
                <a16:creationId xmlns:a16="http://schemas.microsoft.com/office/drawing/2014/main" id="{E4EF1C79-2E72-44B1-908C-1F2E28E72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6276" y="10553701"/>
            <a:ext cx="74462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số sau hàng quy tròn &gt; 5</a:t>
            </a:r>
          </a:p>
        </p:txBody>
      </p:sp>
      <p:sp>
        <p:nvSpPr>
          <p:cNvPr id="39" name="Rectangle 31">
            <a:extLst>
              <a:ext uri="{FF2B5EF4-FFF2-40B4-BE49-F238E27FC236}">
                <a16:creationId xmlns:a16="http://schemas.microsoft.com/office/drawing/2014/main" id="{B1FE910B-E325-4BA5-B748-108FEE0C5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1" y="8442326"/>
            <a:ext cx="4467226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=&gt;x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 0,00068 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53A4F2A6-82FB-4F0A-94E7-3B625CA21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1" y="9937750"/>
            <a:ext cx="4467226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=&gt;x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 0,0007 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3" grpId="1"/>
      <p:bldP spid="35" grpId="0"/>
      <p:bldP spid="38" grpId="0"/>
      <p:bldP spid="3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6" name="Rectangle 18">
            <a:extLst>
              <a:ext uri="{FF2B5EF4-FFF2-40B4-BE49-F238E27FC236}">
                <a16:creationId xmlns:a16="http://schemas.microsoft.com/office/drawing/2014/main" id="{EDDCCCBA-B926-4304-8C79-2D6D8A0AC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48" y="2286000"/>
            <a:ext cx="21189952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Cho số gần đúng a = 2 841 275 với độ chính xác d = 300. Hãy quy tròn số a.</a:t>
            </a:r>
          </a:p>
        </p:txBody>
      </p:sp>
      <p:sp>
        <p:nvSpPr>
          <p:cNvPr id="78867" name="Rectangle 19">
            <a:extLst>
              <a:ext uri="{FF2B5EF4-FFF2-40B4-BE49-F238E27FC236}">
                <a16:creationId xmlns:a16="http://schemas.microsoft.com/office/drawing/2014/main" id="{18BEF993-6F38-4CF2-BB21-4925A4ADC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3276600"/>
            <a:ext cx="2593974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 b="1" u="sng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868" name="Rectangle 20">
                <a:extLst>
                  <a:ext uri="{FF2B5EF4-FFF2-40B4-BE49-F238E27FC236}">
                    <a16:creationId xmlns:a16="http://schemas.microsoft.com/office/drawing/2014/main" id="{5274D842-7E43-4ABD-9A86-0075804AC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8472" y="3419476"/>
                <a:ext cx="9147175" cy="1168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= </a:t>
                </a:r>
                <a:r>
                  <a:rPr lang="en-US" altLang="en-US" sz="48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300 </a:t>
                </a:r>
                <a14:m>
                  <m:oMath xmlns:m="http://schemas.openxmlformats.org/officeDocument/2006/math">
                    <m:r>
                      <a:rPr lang="en-US" alt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altLang="en-US" sz="48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 tròn đến hàng nghìn</a:t>
                </a:r>
              </a:p>
            </p:txBody>
          </p:sp>
        </mc:Choice>
        <mc:Fallback>
          <p:sp>
            <p:nvSpPr>
              <p:cNvPr id="78868" name="Rectangle 20">
                <a:extLst>
                  <a:ext uri="{FF2B5EF4-FFF2-40B4-BE49-F238E27FC236}">
                    <a16:creationId xmlns:a16="http://schemas.microsoft.com/office/drawing/2014/main" id="{5274D842-7E43-4ABD-9A86-0075804AC1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8472" y="3419476"/>
                <a:ext cx="9147175" cy="1168400"/>
              </a:xfrm>
              <a:prstGeom prst="rect">
                <a:avLst/>
              </a:prstGeom>
              <a:blipFill>
                <a:blip r:embed="rId2"/>
                <a:stretch>
                  <a:fillRect l="-2998" t="-114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869" name="Rectangle 21">
            <a:extLst>
              <a:ext uri="{FF2B5EF4-FFF2-40B4-BE49-F238E27FC236}">
                <a16:creationId xmlns:a16="http://schemas.microsoft.com/office/drawing/2014/main" id="{7798280D-E3C7-4B70-99C6-94CB15734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3" y="4140200"/>
            <a:ext cx="4752976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a = 284</a:t>
            </a:r>
            <a:r>
              <a:rPr lang="en-US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</a:t>
            </a:r>
          </a:p>
        </p:txBody>
      </p:sp>
      <p:sp>
        <p:nvSpPr>
          <p:cNvPr id="78884" name="Rectangle 36">
            <a:extLst>
              <a:ext uri="{FF2B5EF4-FFF2-40B4-BE49-F238E27FC236}">
                <a16:creationId xmlns:a16="http://schemas.microsoft.com/office/drawing/2014/main" id="{CAA31A6A-B24B-4FD8-BAC7-F37BD02AC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346200"/>
            <a:ext cx="189738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ách</a:t>
            </a: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 tr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</a:t>
            </a: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ủa</a:t>
            </a: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ần</a:t>
            </a:r>
            <a:r>
              <a:rPr lang="en-US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 căn cứ vào độ chính xác cho trước</a:t>
            </a:r>
            <a:endParaRPr lang="en-US" altLang="en-US" sz="4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90" name="Line 42">
            <a:extLst>
              <a:ext uri="{FF2B5EF4-FFF2-40B4-BE49-F238E27FC236}">
                <a16:creationId xmlns:a16="http://schemas.microsoft.com/office/drawing/2014/main" id="{7109C14C-89C6-40B4-A374-69466949F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860926"/>
            <a:ext cx="0" cy="936624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91" name="Text Box 43">
            <a:extLst>
              <a:ext uri="{FF2B5EF4-FFF2-40B4-BE49-F238E27FC236}">
                <a16:creationId xmlns:a16="http://schemas.microsoft.com/office/drawing/2014/main" id="{94138ECB-D48A-489E-9A60-D7C991935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6019800"/>
            <a:ext cx="4248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quy tròn</a:t>
            </a:r>
          </a:p>
        </p:txBody>
      </p:sp>
      <p:sp>
        <p:nvSpPr>
          <p:cNvPr id="78893" name="Line 45">
            <a:extLst>
              <a:ext uri="{FF2B5EF4-FFF2-40B4-BE49-F238E27FC236}">
                <a16:creationId xmlns:a16="http://schemas.microsoft.com/office/drawing/2014/main" id="{36029BB3-EF1E-4A88-93E1-45E3434A4F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953000"/>
            <a:ext cx="0" cy="2879724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94" name="Text Box 46">
            <a:extLst>
              <a:ext uri="{FF2B5EF4-FFF2-40B4-BE49-F238E27FC236}">
                <a16:creationId xmlns:a16="http://schemas.microsoft.com/office/drawing/2014/main" id="{35D4A2ED-AEA4-4B89-A529-518BC76E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8077200"/>
            <a:ext cx="74462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số sau hàng quy tròn &lt; 5</a:t>
            </a:r>
          </a:p>
        </p:txBody>
      </p:sp>
      <p:sp>
        <p:nvSpPr>
          <p:cNvPr id="78895" name="Rectangle 47">
            <a:extLst>
              <a:ext uri="{FF2B5EF4-FFF2-40B4-BE49-F238E27FC236}">
                <a16:creationId xmlns:a16="http://schemas.microsoft.com/office/drawing/2014/main" id="{76420B85-A087-4307-9CA3-C17BF85E9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6399" y="4070350"/>
            <a:ext cx="4899024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 2 841000</a:t>
            </a: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896" name="Rectangle 48">
                <a:extLst>
                  <a:ext uri="{FF2B5EF4-FFF2-40B4-BE49-F238E27FC236}">
                    <a16:creationId xmlns:a16="http://schemas.microsoft.com/office/drawing/2014/main" id="{06BFD007-FCC9-4C97-B88F-4EDEA12B11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8024" y="5527674"/>
                <a:ext cx="20805776" cy="1168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480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dụ 2:</a:t>
                </a: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Hãy viết quy tròn của số gần đúng a = 3,1463 biết</a:t>
                </a:r>
                <a:r>
                  <a:rPr lang="en-US" altLang="en-US" sz="48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4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3,1463 </a:t>
                </a:r>
                <a:r>
                  <a:rPr lang="en-US" altLang="en-US" sz="4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 0,001</a:t>
                </a:r>
                <a:r>
                  <a:rPr lang="en-US" altLang="en-US" sz="4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8896" name="Rectangle 48">
                <a:extLst>
                  <a:ext uri="{FF2B5EF4-FFF2-40B4-BE49-F238E27FC236}">
                    <a16:creationId xmlns:a16="http://schemas.microsoft.com/office/drawing/2014/main" id="{06BFD007-FCC9-4C97-B88F-4EDEA12B11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8024" y="5527674"/>
                <a:ext cx="20805776" cy="1168400"/>
              </a:xfrm>
              <a:prstGeom prst="rect">
                <a:avLst/>
              </a:prstGeom>
              <a:blipFill>
                <a:blip r:embed="rId3"/>
                <a:stretch>
                  <a:fillRect l="-1318" t="-130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4" name="Line 50">
            <a:extLst>
              <a:ext uri="{FF2B5EF4-FFF2-40B4-BE49-F238E27FC236}">
                <a16:creationId xmlns:a16="http://schemas.microsoft.com/office/drawing/2014/main" id="{D2132649-4E9F-4146-AB10-DF88B2747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9374" y="-3454495"/>
            <a:ext cx="4318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78900" name="Rectangle 52">
            <a:extLst>
              <a:ext uri="{FF2B5EF4-FFF2-40B4-BE49-F238E27FC236}">
                <a16:creationId xmlns:a16="http://schemas.microsoft.com/office/drawing/2014/main" id="{0DA07C54-16DA-4275-BBF7-46A55C151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6159500"/>
            <a:ext cx="691515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4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8901" name="Rectangle 53">
            <a:extLst>
              <a:ext uri="{FF2B5EF4-FFF2-40B4-BE49-F238E27FC236}">
                <a16:creationId xmlns:a16="http://schemas.microsoft.com/office/drawing/2014/main" id="{A4CF2A82-E380-4A11-9BB5-C3E5961D2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3" y="6950074"/>
            <a:ext cx="2593976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 b="1" u="sng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78902" name="Rectangle 54">
            <a:extLst>
              <a:ext uri="{FF2B5EF4-FFF2-40B4-BE49-F238E27FC236}">
                <a16:creationId xmlns:a16="http://schemas.microsoft.com/office/drawing/2014/main" id="{0084740A-F5C2-48FA-8A3D-C958F4937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3" y="7527924"/>
            <a:ext cx="32385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d = </a:t>
            </a: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0,001</a:t>
            </a:r>
          </a:p>
        </p:txBody>
      </p:sp>
      <p:sp>
        <p:nvSpPr>
          <p:cNvPr id="78903" name="Rectangle 55">
            <a:extLst>
              <a:ext uri="{FF2B5EF4-FFF2-40B4-BE49-F238E27FC236}">
                <a16:creationId xmlns:a16="http://schemas.microsoft.com/office/drawing/2014/main" id="{54639686-2523-4B8C-9498-D33F0E1FB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49" y="8048624"/>
            <a:ext cx="39624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a = 3,1</a:t>
            </a:r>
            <a:r>
              <a:rPr lang="en-US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78904" name="Text Box 56">
            <a:extLst>
              <a:ext uri="{FF2B5EF4-FFF2-40B4-BE49-F238E27FC236}">
                <a16:creationId xmlns:a16="http://schemas.microsoft.com/office/drawing/2014/main" id="{95BBA0FC-7377-409B-B544-CCFD4F1A9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4" y="9486900"/>
            <a:ext cx="4248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quy tròn</a:t>
            </a:r>
          </a:p>
        </p:txBody>
      </p:sp>
      <p:sp>
        <p:nvSpPr>
          <p:cNvPr id="78905" name="Line 57">
            <a:extLst>
              <a:ext uri="{FF2B5EF4-FFF2-40B4-BE49-F238E27FC236}">
                <a16:creationId xmlns:a16="http://schemas.microsoft.com/office/drawing/2014/main" id="{05B530AD-1DBD-4691-A25E-37C05CFE1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8766175"/>
            <a:ext cx="0" cy="100965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906" name="Text Box 58">
            <a:extLst>
              <a:ext uri="{FF2B5EF4-FFF2-40B4-BE49-F238E27FC236}">
                <a16:creationId xmlns:a16="http://schemas.microsoft.com/office/drawing/2014/main" id="{3DA7568C-6EA1-4F90-A5CF-048783DF4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550" y="11236325"/>
            <a:ext cx="74462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số sau hàng quy tròn &gt; 5</a:t>
            </a:r>
          </a:p>
        </p:txBody>
      </p:sp>
      <p:sp>
        <p:nvSpPr>
          <p:cNvPr id="78907" name="Line 59">
            <a:extLst>
              <a:ext uri="{FF2B5EF4-FFF2-40B4-BE49-F238E27FC236}">
                <a16:creationId xmlns:a16="http://schemas.microsoft.com/office/drawing/2014/main" id="{313161C6-FA67-4501-98CC-9C84EF3BA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8696325"/>
            <a:ext cx="0" cy="2879726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909" name="Rectangle 61">
            <a:extLst>
              <a:ext uri="{FF2B5EF4-FFF2-40B4-BE49-F238E27FC236}">
                <a16:creationId xmlns:a16="http://schemas.microsoft.com/office/drawing/2014/main" id="{3CD996C3-BEA5-41CD-B22E-6C790CDE2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49" y="7829550"/>
            <a:ext cx="39624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3,1</a:t>
            </a:r>
            <a:r>
              <a:rPr lang="en-US" altLang="en-US" sz="48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5" name="Group 26">
            <a:extLst>
              <a:ext uri="{FF2B5EF4-FFF2-40B4-BE49-F238E27FC236}">
                <a16:creationId xmlns:a16="http://schemas.microsoft.com/office/drawing/2014/main" id="{4F8E7635-58A2-4991-B1C1-E7548F7AB18C}"/>
              </a:ext>
            </a:extLst>
          </p:cNvPr>
          <p:cNvGrpSpPr/>
          <p:nvPr/>
        </p:nvGrpSpPr>
        <p:grpSpPr>
          <a:xfrm>
            <a:off x="1219200" y="457200"/>
            <a:ext cx="10687653" cy="933656"/>
            <a:chOff x="7483861" y="7543801"/>
            <a:chExt cx="10640412" cy="93377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AC26B74-C372-44B3-9F70-2C1FF908A736}"/>
                </a:ext>
              </a:extLst>
            </p:cNvPr>
            <p:cNvSpPr txBox="1"/>
            <p:nvPr/>
          </p:nvSpPr>
          <p:spPr>
            <a:xfrm>
              <a:off x="8993187" y="7620003"/>
              <a:ext cx="9131086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QUY TRÒN SỐ GẦN ĐÚNG</a:t>
              </a:r>
            </a:p>
          </p:txBody>
        </p:sp>
        <p:grpSp>
          <p:nvGrpSpPr>
            <p:cNvPr id="27" name="Group 27">
              <a:extLst>
                <a:ext uri="{FF2B5EF4-FFF2-40B4-BE49-F238E27FC236}">
                  <a16:creationId xmlns:a16="http://schemas.microsoft.com/office/drawing/2014/main" id="{D75765A3-E3FE-420D-AA85-87464247FFA2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28" name="Isosceles Triangle 44">
                <a:extLst>
                  <a:ext uri="{FF2B5EF4-FFF2-40B4-BE49-F238E27FC236}">
                    <a16:creationId xmlns:a16="http://schemas.microsoft.com/office/drawing/2014/main" id="{DEEAD03E-8B5C-4D77-AD84-D34321DE45C5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9" name="Group 29">
                <a:extLst>
                  <a:ext uri="{FF2B5EF4-FFF2-40B4-BE49-F238E27FC236}">
                    <a16:creationId xmlns:a16="http://schemas.microsoft.com/office/drawing/2014/main" id="{6B90354D-2537-4407-B2BE-966F2F994678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30" name="Round Same Side Corner Rectangle 47">
                  <a:extLst>
                    <a:ext uri="{FF2B5EF4-FFF2-40B4-BE49-F238E27FC236}">
                      <a16:creationId xmlns:a16="http://schemas.microsoft.com/office/drawing/2014/main" id="{60C93179-9CC0-4B92-B154-D44A5D50254F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F4873488-E172-4B25-93A0-EE52D5C3EF49}"/>
                    </a:ext>
                  </a:extLst>
                </p:cNvPr>
                <p:cNvSpPr txBox="1"/>
                <p:nvPr/>
              </p:nvSpPr>
              <p:spPr>
                <a:xfrm>
                  <a:off x="7678695" y="7646473"/>
                  <a:ext cx="897225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III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78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78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78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8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8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8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8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8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8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8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8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8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8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7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7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7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78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78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78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8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8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78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8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78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7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0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7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7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7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7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78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78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78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78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78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78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8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8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8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8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8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8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78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8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8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78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78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78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78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78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8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78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78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78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78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78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78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91" grpId="0"/>
      <p:bldP spid="78891" grpId="1"/>
      <p:bldP spid="78894" grpId="0"/>
      <p:bldP spid="78894" grpId="1"/>
      <p:bldP spid="78904" grpId="0"/>
      <p:bldP spid="78904" grpId="1"/>
      <p:bldP spid="78906" grpId="0"/>
      <p:bldP spid="78906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5527</TotalTime>
  <Words>763</Words>
  <Application>Microsoft Office PowerPoint</Application>
  <PresentationFormat>Custom</PresentationFormat>
  <Paragraphs>86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AvantGarde-Demi</vt:lpstr>
      <vt:lpstr>Calibri</vt:lpstr>
      <vt:lpstr>Cambria Math</vt:lpstr>
      <vt:lpstr>Chu Van An</vt:lpstr>
      <vt:lpstr>Symbol</vt:lpstr>
      <vt:lpstr>Time 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 Thi Tuyet Nhung</cp:lastModifiedBy>
  <cp:revision>480</cp:revision>
  <dcterms:created xsi:type="dcterms:W3CDTF">2013-08-31T11:42:51Z</dcterms:created>
  <dcterms:modified xsi:type="dcterms:W3CDTF">2021-10-02T14:15:35Z</dcterms:modified>
</cp:coreProperties>
</file>